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12"/>
  </p:notesMasterIdLst>
  <p:sldIdLst>
    <p:sldId id="256" r:id="rId2"/>
    <p:sldId id="838" r:id="rId3"/>
    <p:sldId id="849" r:id="rId4"/>
    <p:sldId id="841" r:id="rId5"/>
    <p:sldId id="843" r:id="rId6"/>
    <p:sldId id="846" r:id="rId7"/>
    <p:sldId id="847" r:id="rId8"/>
    <p:sldId id="844" r:id="rId9"/>
    <p:sldId id="845" r:id="rId10"/>
    <p:sldId id="850" r:id="rId1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41" autoAdjust="0"/>
  </p:normalViewPr>
  <p:slideViewPr>
    <p:cSldViewPr snapToGrid="0">
      <p:cViewPr varScale="1">
        <p:scale>
          <a:sx n="98" d="100"/>
          <a:sy n="98" d="100"/>
        </p:scale>
        <p:origin x="-1074" y="-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E1B8F94-8C87-41D9-93A4-E826685FC8B0}" type="datetime1">
              <a:rPr lang="ko-KR" altLang="en-US"/>
              <a:pPr lvl="0">
                <a:defRPr/>
              </a:pPr>
              <a:t>2023-07-21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794FC0B-9BF4-43EF-9B64-36F939FE8F9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20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타이니웨이브 이순기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타이니웨이브는 스마트 센서 및 데이터 기반 스마트 제조</a:t>
            </a:r>
            <a:r>
              <a:rPr lang="en-US" altLang="ko-KR" dirty="0"/>
              <a:t>/</a:t>
            </a:r>
            <a:r>
              <a:rPr lang="ko-KR" altLang="en-US" dirty="0"/>
              <a:t>예측정비</a:t>
            </a:r>
            <a:r>
              <a:rPr lang="en-US" altLang="ko-KR" dirty="0"/>
              <a:t>/</a:t>
            </a:r>
            <a:r>
              <a:rPr lang="ko-KR" altLang="en-US" dirty="0"/>
              <a:t>산업안전을 위한 온라인 서비스 플랫폼 솔루션을 개발 공급하는 회사입니다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4FC0B-9BF4-43EF-9B64-36F939FE8F9A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65AF78-452C-475D-81E4-D9FBD933A71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65AF78-452C-475D-81E4-D9FBD933A71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30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B73DBF-E049-4E77-9B6E-12A1D5E4D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FA9AA7C-A5EC-46D1-B2A0-7B7859EA3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C34BB-FECD-47C5-A010-F60ECDFF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7FA578-446C-4CF0-A3A9-8FFDCBBA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7DBB23-6FDB-4F8E-9B6F-CAC3E8C6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6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54ED3D-8BFA-44EB-B9C6-9A436C0C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71A3454-47AF-4494-B70C-1C857F7F3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340A4C-9855-483A-AA93-A1156CF9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6868AD7-BA38-4DBB-AE95-EC3757F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4D9EE2-25F3-4C4F-BFFF-028A3998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7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8DCFA9-0AA0-41CF-BCFF-0E54AAD06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5902D3B-C6F5-44A4-83D2-3048A6566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F186260-2325-4711-852C-E4141C58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BA9ECC-C86D-456F-A4B9-19212EF3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FBFDA1-1F2E-4126-ABA7-7141CEEB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4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793981E-07B1-4E11-8DA6-8D6D6B16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401912E-C1B6-4DAA-89DF-EA8310BF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650C4F9-DB49-49BD-9374-AA5683CF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E649C5A-9264-49A0-8165-386624E1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EE8AA6-8481-4D0B-90DC-AD05CD25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8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AF54F9-B5A7-421C-894D-DA81A156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B3D3A7F-E5CC-4B99-B561-0DA5A9362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D26B6D9-C5B3-40B2-8CF2-8958B5CDE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4E8F2B-AC72-4120-91BC-7583CA49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9DFD90-2460-4468-A60F-A7A990A9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4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0C3D0FA-FC5D-4A40-9F0F-E61C2B91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1CDDD4B-5D38-457B-8899-25EDA473A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2C3F881-2B8C-4CAC-ACAD-D179D2FDD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56B2E3D-DC11-43A9-A350-AD8A2AF7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D8C7479-B26E-4F48-9491-36AB4FE6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1AFCF74-F4F3-4301-A253-E2BF1C72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A61B7A1-ED2B-41AD-9F10-FB8F33ED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11C503C-3413-4ED1-BD02-928A92891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9E525F-960B-4EDB-B6FE-9E82FD36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B8AC4C0-7135-40A2-8B93-6E341467C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7708BA2-E8A1-4DAB-A31A-0793C409B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6CD413-1D8B-403D-BE36-43042B29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C14145A-B1FD-40CA-B03C-7A1A2FBF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E424D05-0EAF-4C8D-A287-77433DCD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4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328DB3-1C01-42F1-8996-9B879DCA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DA6FE8F-4914-4FA4-B529-892AF92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9F165C1-2654-483E-B10F-AE2F0D93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0808866-9292-464E-A92F-6A3217D2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4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98256CB-6F01-4522-B837-945B2EB2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7B475A6-6ED4-458B-829D-D671E27E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FEEF7EC-B7E9-4EC1-B7D2-2C626865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6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EA79CE-D145-4074-AA7B-4EDDDF1F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E798AE-BF54-4177-9123-BA86E997F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FB30B83-73C5-41E4-823D-096DC8504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30A1FF2-A8E6-4554-996E-7F34344C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F7E20C9-F8DF-4673-A9B9-A32941EE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4D88C99-141C-46FD-968D-82F6F27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29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1D27B9-0749-440C-8ADA-71C2AC25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25867FF-4458-4F42-9DC9-2349744FB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E3DC94-3F4E-457A-AFD0-53721073B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853C13C-6FBB-4F32-9056-4AB1E78D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0DC283-0648-42F4-B8C0-CA85CF9D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F60D722-6A2A-4B7A-B9BE-C395ED63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6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C71D943-7AB3-4BEB-BA37-25066134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7506CB-CF04-4A40-AD4D-3BD14683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956D92C-6740-4774-92C6-58FAA3624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5C448-DE71-4BEF-9AD4-042EFF387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D80AFB-9632-4138-B931-2E3DA8151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14FF77-3816-4DD8-B3A2-4A9E9CC00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91EDA-34F4-4E68-A1CD-FD1B71C4B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0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4AciCS7MqgjmdySjZuWAOr0xG-LVImvLftsJp5hqGgg/edit?usp=sharing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825524A-2043-448A-A4FC-7BB0150BF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1606" b="21588"/>
          <a:stretch/>
        </p:blipFill>
        <p:spPr>
          <a:xfrm rot="5400000">
            <a:off x="-2668824" y="3115123"/>
            <a:ext cx="6411702" cy="1074055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B688E86-A41C-426F-B642-43FC93D070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0" y="754145"/>
            <a:ext cx="5428380" cy="9047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E955CE5-ECE7-4124-9E9B-A0EC5E23C457}"/>
              </a:ext>
            </a:extLst>
          </p:cNvPr>
          <p:cNvGrpSpPr/>
          <p:nvPr/>
        </p:nvGrpSpPr>
        <p:grpSpPr>
          <a:xfrm>
            <a:off x="528899" y="2074219"/>
            <a:ext cx="1439497" cy="267357"/>
            <a:chOff x="654516" y="6222207"/>
            <a:chExt cx="1439497" cy="2673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596F5F8-A036-4A47-837E-48B6ADD96AF2}"/>
                </a:ext>
              </a:extLst>
            </p:cNvPr>
            <p:cNvSpPr txBox="1"/>
            <p:nvPr/>
          </p:nvSpPr>
          <p:spPr>
            <a:xfrm>
              <a:off x="654516" y="6320287"/>
              <a:ext cx="143949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sean@tinywave.co.kr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C2E3708C-FE6E-4E4E-B366-44D1DC78E0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" y="6222207"/>
              <a:ext cx="13755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xmlns="" id="{91A33C6B-963F-4C25-B341-A33DCA3D3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64" y="-1"/>
            <a:ext cx="9098236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DB9F29-3FEA-4BC3-B00A-8F11873644F7}"/>
              </a:ext>
            </a:extLst>
          </p:cNvPr>
          <p:cNvSpPr txBox="1"/>
          <p:nvPr/>
        </p:nvSpPr>
        <p:spPr>
          <a:xfrm>
            <a:off x="397783" y="5182338"/>
            <a:ext cx="5589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스마트 센서 및 데이터 기반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스마트제조/예측정비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산업안전을 위한 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온라인 서비스 플랫폼 솔루션 </a:t>
            </a:r>
          </a:p>
        </p:txBody>
      </p:sp>
    </p:spTree>
    <p:extLst>
      <p:ext uri="{BB962C8B-B14F-4D97-AF65-F5344CB8AC3E}">
        <p14:creationId xmlns:p14="http://schemas.microsoft.com/office/powerpoint/2010/main" val="344073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74"/>
          <p:cNvSpPr txBox="1"/>
          <p:nvPr/>
        </p:nvSpPr>
        <p:spPr>
          <a:xfrm>
            <a:off x="1704180" y="444039"/>
            <a:ext cx="8951119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-150" normalizeH="0" baseline="0" dirty="0">
                <a:solidFill>
                  <a:srgbClr val="1F2A5A"/>
                </a:solidFill>
                <a:latin typeface="Open Sans ExtraBold"/>
                <a:ea typeface="Open Sans ExtraBold"/>
                <a:cs typeface="Open Sans ExtraBold"/>
              </a:rPr>
              <a:t>4. Predictive Maintenance Dashboard</a:t>
            </a:r>
          </a:p>
        </p:txBody>
      </p:sp>
      <p:sp>
        <p:nvSpPr>
          <p:cNvPr id="7" name="Google Shape;174;p19"/>
          <p:cNvSpPr txBox="1"/>
          <p:nvPr/>
        </p:nvSpPr>
        <p:spPr>
          <a:xfrm>
            <a:off x="1059375" y="1491855"/>
            <a:ext cx="9982990" cy="47956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rmAutofit fontScale="70000" lnSpcReduction="20000"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kumimoji="0" lang="en" sz="2800" b="1" i="0" u="sng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failure</a:t>
            </a: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label indicates if at least one of the following  failure types is true, the process fails and the label is set to 1.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" sz="2800" b="1" i="0" u="sng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 wear failure</a:t>
            </a: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(TWF): The tool will be replaced of fail at a randomly selected tool wear time between 200 â€“ 240 mins (120 times in our dataset).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" sz="2800" b="1" i="0" u="sng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heat dissipation failure </a:t>
            </a: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(HDF): HDF occurs if the difference between air- and process temperature is below 8.6 K and the rotational speed is below 1380 rpm. This is the case for 115 data points.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" sz="2800" b="1" i="0" u="sng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failure </a:t>
            </a: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(PWF): The product of torque and rotational speed (in rad/s) equals the power required for the process. If this power is below 3500 W or above 9000 W, the process fails, which is the case 95 times in our dataset.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" sz="2800" b="1" i="0" u="sng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overstrain failure</a:t>
            </a: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(OSF): Similar to overworked/burnout. If the product of tool wear and torque exceeds 11,000 minNm for the L product variant (12,000 M, 13,000 H), the process fails due to overstrain. This is true for 98 datapoints.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" sz="2800" b="1" i="0" u="sng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failures </a:t>
            </a:r>
            <a:r>
              <a:rPr kumimoji="0" lang="en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(RNF): Each process has a chance of 0.1 % to fail regardless of its process parameters. This is the case for only 5 datapoints, less than could be expected for 10,000 datapoints in our dataset. 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  <a:defRPr/>
            </a:pPr>
            <a:r>
              <a:rPr kumimoji="0" lang="en" sz="1018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details at: </a:t>
            </a:r>
            <a:r>
              <a:rPr kumimoji="0" lang="en" sz="1018" b="0" i="0" u="sng" strike="noStrike" kern="1200" cap="none" spc="0" normalizeH="0" baseline="0">
                <a:solidFill>
                  <a:schemeClr val="hlink"/>
                </a:solidFill>
                <a:latin typeface="+mn-lt"/>
                <a:ea typeface="+mn-ea"/>
                <a:cs typeface="+mn-cs"/>
                <a:hlinkClick r:id="rId2"/>
              </a:rPr>
              <a:t>https://docs.google.com/document/d/14AciCS7MqgjmdySjZuWAOr0xG-LVImvLftsJp5hqGgg/edit?usp=sharing</a:t>
            </a:r>
            <a:r>
              <a:rPr kumimoji="0" lang="en" sz="1018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0" sz="1018" b="0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92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" y="-5358"/>
            <a:ext cx="12201525" cy="6863358"/>
            <a:chOff x="-1" y="-5358"/>
            <a:chExt cx="12201525" cy="6863358"/>
          </a:xfrm>
        </p:grpSpPr>
        <p:pic>
          <p:nvPicPr>
            <p:cNvPr id="71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" y="-5358"/>
              <a:ext cx="12201525" cy="6863358"/>
            </a:xfrm>
            <a:prstGeom prst="rect">
              <a:avLst/>
            </a:prstGeom>
          </p:spPr>
        </p:pic>
        <p:sp>
          <p:nvSpPr>
            <p:cNvPr id="72" name="사각형: 둥근 모서리 17"/>
            <p:cNvSpPr/>
            <p:nvPr/>
          </p:nvSpPr>
          <p:spPr>
            <a:xfrm>
              <a:off x="141402" y="127263"/>
              <a:ext cx="11909196" cy="6603476"/>
            </a:xfrm>
            <a:prstGeom prst="roundRect">
              <a:avLst>
                <a:gd name="adj" fmla="val 21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3" name="TextBox 31"/>
          <p:cNvSpPr txBox="1"/>
          <p:nvPr/>
        </p:nvSpPr>
        <p:spPr>
          <a:xfrm>
            <a:off x="1146133" y="458499"/>
            <a:ext cx="9475996" cy="60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4000" b="1" i="0" u="none" strike="noStrike" kern="1200" cap="none" spc="0" normalizeH="0" baseline="0">
                <a:ln w="0" cap="flat" cmpd="sng" algn="ctr">
                  <a:prstDash val="solid"/>
                  <a:round/>
                  <a:headEnd w="med" len="med"/>
                  <a:tailEnd w="med" len="med"/>
                </a:ln>
                <a:solidFill>
                  <a:srgbClr val="27316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/>
                <a:ea typeface="inherit"/>
                <a:cs typeface="Arial"/>
              </a:rPr>
              <a:t>TINYWAVE Demo Page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764312"/>
            <a:ext cx="0" cy="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3916712"/>
            <a:ext cx="0" cy="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0" y="4069112"/>
            <a:ext cx="0" cy="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53200" y="4221512"/>
            <a:ext cx="0" cy="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02430" y="2206131"/>
            <a:ext cx="3771502" cy="244573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05600" y="4373912"/>
            <a:ext cx="0" cy="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0" y="4526312"/>
            <a:ext cx="0" cy="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0400" y="4678712"/>
            <a:ext cx="0" cy="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62800" y="4831112"/>
            <a:ext cx="0" cy="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159881" y="2126444"/>
            <a:ext cx="3887170" cy="245312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6266" y="2115203"/>
            <a:ext cx="3854745" cy="2464779"/>
          </a:xfrm>
          <a:prstGeom prst="rect">
            <a:avLst/>
          </a:prstGeom>
        </p:spPr>
      </p:pic>
      <p:sp>
        <p:nvSpPr>
          <p:cNvPr id="85" name="타원 84"/>
          <p:cNvSpPr/>
          <p:nvPr/>
        </p:nvSpPr>
        <p:spPr>
          <a:xfrm>
            <a:off x="3579451" y="2092024"/>
            <a:ext cx="663502" cy="541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86" name="타원 85"/>
          <p:cNvSpPr/>
          <p:nvPr/>
        </p:nvSpPr>
        <p:spPr>
          <a:xfrm>
            <a:off x="7455260" y="2244424"/>
            <a:ext cx="663502" cy="541193"/>
          </a:xfrm>
          <a:prstGeom prst="ellipse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" y="-5358"/>
            <a:ext cx="12201525" cy="6863358"/>
            <a:chOff x="-1" y="-5358"/>
            <a:chExt cx="12201525" cy="6863358"/>
          </a:xfrm>
        </p:grpSpPr>
        <p:pic>
          <p:nvPicPr>
            <p:cNvPr id="71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" y="-5358"/>
              <a:ext cx="12201525" cy="6863358"/>
            </a:xfrm>
            <a:prstGeom prst="rect">
              <a:avLst/>
            </a:prstGeom>
          </p:spPr>
        </p:pic>
        <p:sp>
          <p:nvSpPr>
            <p:cNvPr id="72" name="사각형: 둥근 모서리 17"/>
            <p:cNvSpPr/>
            <p:nvPr/>
          </p:nvSpPr>
          <p:spPr>
            <a:xfrm>
              <a:off x="141402" y="127263"/>
              <a:ext cx="11909196" cy="6603476"/>
            </a:xfrm>
            <a:prstGeom prst="roundRect">
              <a:avLst>
                <a:gd name="adj" fmla="val 21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781403" y="6400602"/>
            <a:ext cx="2743200" cy="365125"/>
          </a:xfrm>
        </p:spPr>
        <p:txBody>
          <a:bodyPr/>
          <a:lstStyle/>
          <a:p>
            <a:pPr lvl="0">
              <a:defRPr/>
            </a:pPr>
            <a:fld id="{5CC180FC-5FC6-46E2-9BB3-CAFBE5D698F9}" type="slidenum">
              <a:rPr lang="en-US" altLang="en-US">
                <a:latin typeface="Arial Rounded MT Bold"/>
              </a:rPr>
              <a:pPr lvl="0">
                <a:defRPr/>
              </a:pPr>
              <a:t>3</a:t>
            </a:fld>
            <a:endParaRPr lang="en-US" altLang="en-US">
              <a:latin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46993" y="5525088"/>
            <a:ext cx="2712516" cy="4277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이순신 돋움체 M"/>
                <a:ea typeface="이순신 돋움체 M"/>
              </a:defRPr>
            </a:lvl1pPr>
          </a:lstStyle>
          <a:p>
            <a:pPr lvl="0" algn="ctr">
              <a:lnSpc>
                <a:spcPct val="80000"/>
              </a:lnSpc>
              <a:defRPr/>
            </a:pPr>
            <a:r>
              <a:rPr lang="ko-KR" altLang="en-US" sz="1400">
                <a:solidFill>
                  <a:srgbClr val="FFFFFF"/>
                </a:solidFill>
                <a:latin typeface="Arial Rounded MT Bold"/>
              </a:rPr>
              <a:t>저비용으로 작업자의 안전확보 및 설비의 최적 유지보수 가능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48719" y="1097107"/>
            <a:ext cx="9475996" cy="60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R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>
                <a:ln w="0"/>
                <a:solidFill>
                  <a:srgbClr val="27316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/>
                <a:ea typeface="inherit"/>
                <a:cs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4000" b="1"/>
              <a:t>TINYWAVE Demo Page</a:t>
            </a:r>
          </a:p>
        </p:txBody>
      </p:sp>
      <p:sp>
        <p:nvSpPr>
          <p:cNvPr id="23" name="제목 1"/>
          <p:cNvSpPr txBox="1"/>
          <p:nvPr/>
        </p:nvSpPr>
        <p:spPr>
          <a:xfrm>
            <a:off x="618774" y="36129"/>
            <a:ext cx="7195866" cy="660890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 spc="300">
                <a:solidFill>
                  <a:schemeClr val="bg1"/>
                </a:solidFill>
                <a:latin typeface="이순신 돋움체 B"/>
                <a:ea typeface="이순신 돋움체 B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ko-KR" altLang="en-US" sz="2400" b="1" spc="0">
                <a:latin typeface="Arial Rounded MT Bold"/>
              </a:rPr>
              <a:t>진동 기반 발전 및 센서 시스템 개발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45646" y="4556242"/>
            <a:ext cx="811392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3600" spc="-150">
                <a:solidFill>
                  <a:srgbClr val="1F2A5A"/>
                </a:solidFill>
                <a:latin typeface="Open Sans ExtraBold"/>
                <a:ea typeface="Open Sans ExtraBold"/>
                <a:cs typeface="Open Sans ExtraBold"/>
              </a:rPr>
              <a:t>3. Smart Sensor Monitoring Dashboard</a:t>
            </a:r>
          </a:p>
        </p:txBody>
      </p:sp>
      <p:pic>
        <p:nvPicPr>
          <p:cNvPr id="77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53" name="TextBox 74"/>
          <p:cNvSpPr txBox="1"/>
          <p:nvPr/>
        </p:nvSpPr>
        <p:spPr>
          <a:xfrm>
            <a:off x="936914" y="3429000"/>
            <a:ext cx="9448368" cy="5524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THE정고딕170"/>
                <a:ea typeface="THE정고딕170"/>
              </a:rPr>
              <a:t>2. Computer Vision Based Inspection Solution</a:t>
            </a:r>
          </a:p>
        </p:txBody>
      </p:sp>
      <p:sp>
        <p:nvSpPr>
          <p:cNvPr id="154" name="TextBox 74"/>
          <p:cNvSpPr txBox="1"/>
          <p:nvPr/>
        </p:nvSpPr>
        <p:spPr>
          <a:xfrm>
            <a:off x="857250" y="2409575"/>
            <a:ext cx="8801100" cy="55140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10"/>
                <a:ea typeface="THE정고딕110"/>
              </a:rPr>
              <a:t>1. Drawing and 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70"/>
                <a:ea typeface="THE정고딕170"/>
              </a:rPr>
              <a:t>Product Inspection Solution</a:t>
            </a:r>
          </a:p>
        </p:txBody>
      </p:sp>
      <p:sp>
        <p:nvSpPr>
          <p:cNvPr id="155" name="TextBox 74"/>
          <p:cNvSpPr txBox="1"/>
          <p:nvPr/>
        </p:nvSpPr>
        <p:spPr>
          <a:xfrm>
            <a:off x="935687" y="5509607"/>
            <a:ext cx="811392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-150" normalizeH="0" baseline="0">
                <a:solidFill>
                  <a:srgbClr val="1F2A5A"/>
                </a:solidFill>
                <a:latin typeface="Open Sans ExtraBold"/>
                <a:ea typeface="Open Sans ExtraBold"/>
                <a:cs typeface="Open Sans ExtraBold"/>
              </a:rPr>
              <a:t>4. Predictive Maintenance Dashboard</a:t>
            </a:r>
          </a:p>
        </p:txBody>
      </p:sp>
    </p:spTree>
    <p:extLst>
      <p:ext uri="{BB962C8B-B14F-4D97-AF65-F5344CB8AC3E}">
        <p14:creationId xmlns:p14="http://schemas.microsoft.com/office/powerpoint/2010/main" val="2835810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TextBox 74"/>
          <p:cNvSpPr txBox="1"/>
          <p:nvPr/>
        </p:nvSpPr>
        <p:spPr>
          <a:xfrm>
            <a:off x="1276349" y="601989"/>
            <a:ext cx="8801100" cy="55140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10"/>
                <a:ea typeface="THE정고딕110"/>
              </a:rPr>
              <a:t>1. Drawing and 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70"/>
                <a:ea typeface="THE정고딕170"/>
              </a:rPr>
              <a:t>Product Inspection Solution</a:t>
            </a:r>
          </a:p>
        </p:txBody>
      </p:sp>
      <p:pic>
        <p:nvPicPr>
          <p:cNvPr id="4" name="최종 발표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924594" y="1516993"/>
            <a:ext cx="8342812" cy="46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7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4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74"/>
          <p:cNvSpPr txBox="1"/>
          <p:nvPr/>
        </p:nvSpPr>
        <p:spPr>
          <a:xfrm>
            <a:off x="1326573" y="517380"/>
            <a:ext cx="9946264" cy="5494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70"/>
                <a:ea typeface="THE정고딕170"/>
              </a:rPr>
              <a:t>2. Computer Vision based Inspection Solution</a:t>
            </a:r>
          </a:p>
        </p:txBody>
      </p:sp>
      <p:pic>
        <p:nvPicPr>
          <p:cNvPr id="7" name="Picture 2" descr="C:\Users\abrax\Desktop\검사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4889" y="1425875"/>
            <a:ext cx="7122220" cy="4006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8" name="꺾인 연결선 2"/>
          <p:cNvCxnSpPr/>
          <p:nvPr/>
        </p:nvCxnSpPr>
        <p:spPr>
          <a:xfrm>
            <a:off x="1501383" y="2121062"/>
            <a:ext cx="8471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2"/>
          <p:cNvCxnSpPr/>
          <p:nvPr/>
        </p:nvCxnSpPr>
        <p:spPr>
          <a:xfrm flipH="1">
            <a:off x="8738641" y="3740359"/>
            <a:ext cx="824396" cy="1001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/>
          <p:cNvSpPr txBox="1"/>
          <p:nvPr/>
        </p:nvSpPr>
        <p:spPr>
          <a:xfrm>
            <a:off x="469784" y="2126522"/>
            <a:ext cx="153518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 b="1"/>
              <a:t>Real Time Image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9617156" y="3602182"/>
            <a:ext cx="1847895" cy="44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/>
              <a:t>Two types of Tray </a:t>
            </a:r>
          </a:p>
          <a:p>
            <a:pPr lvl="0" algn="ctr">
              <a:defRPr/>
            </a:pP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80664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74"/>
          <p:cNvSpPr txBox="1"/>
          <p:nvPr/>
        </p:nvSpPr>
        <p:spPr>
          <a:xfrm>
            <a:off x="1326573" y="517380"/>
            <a:ext cx="9751434" cy="5494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70"/>
                <a:ea typeface="THE정고딕170"/>
              </a:rPr>
              <a:t>2 Computer Vision based Inspection Solution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4399" y="1515289"/>
            <a:ext cx="9483202" cy="46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3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74"/>
          <p:cNvSpPr txBox="1"/>
          <p:nvPr/>
        </p:nvSpPr>
        <p:spPr>
          <a:xfrm>
            <a:off x="1326573" y="517380"/>
            <a:ext cx="9751434" cy="5494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THE정고딕170"/>
                <a:ea typeface="THE정고딕170"/>
              </a:rPr>
              <a:t>2 Computer Vision based Inspection Solution</a:t>
            </a:r>
          </a:p>
        </p:txBody>
      </p:sp>
      <p:pic>
        <p:nvPicPr>
          <p:cNvPr id="7" name="Picture 2" descr="C:\Users\abrax\Desktop\검사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14625" y="1586098"/>
            <a:ext cx="8254151" cy="4642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293616" y="2021747"/>
            <a:ext cx="1711354" cy="490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/>
              <a:t>Result of inspection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443061" y="3187258"/>
            <a:ext cx="2265572" cy="48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 b="1">
                <a:solidFill>
                  <a:srgbClr val="FF0000"/>
                </a:solidFill>
              </a:rPr>
              <a:t>Empty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Red Rect</a:t>
            </a:r>
          </a:p>
          <a:p>
            <a:pPr lvl="0">
              <a:defRPr/>
            </a:pPr>
            <a:r>
              <a:rPr lang="en-US" altLang="ko-KR" sz="1300" b="1">
                <a:solidFill>
                  <a:schemeClr val="accent5"/>
                </a:solidFill>
              </a:rPr>
              <a:t>More than 2</a:t>
            </a:r>
            <a:r>
              <a:rPr lang="ko-KR" altLang="en-US" sz="1300" b="1">
                <a:solidFill>
                  <a:schemeClr val="accent5"/>
                </a:solidFill>
              </a:rPr>
              <a:t> </a:t>
            </a:r>
            <a:r>
              <a:rPr lang="en-US" altLang="ko-KR" sz="1300" b="1">
                <a:solidFill>
                  <a:schemeClr val="accent5"/>
                </a:solidFill>
              </a:rPr>
              <a:t>:</a:t>
            </a:r>
            <a:r>
              <a:rPr lang="ko-KR" altLang="en-US" sz="1300" b="1">
                <a:solidFill>
                  <a:schemeClr val="accent5"/>
                </a:solidFill>
              </a:rPr>
              <a:t> </a:t>
            </a:r>
            <a:r>
              <a:rPr lang="en-US" altLang="ko-KR" sz="1300" b="1">
                <a:solidFill>
                  <a:schemeClr val="accent5"/>
                </a:solidFill>
              </a:rPr>
              <a:t>Blue Circle</a:t>
            </a:r>
          </a:p>
        </p:txBody>
      </p:sp>
      <p:cxnSp>
        <p:nvCxnSpPr>
          <p:cNvPr id="10" name="꺾인 연결선 2"/>
          <p:cNvCxnSpPr/>
          <p:nvPr/>
        </p:nvCxnSpPr>
        <p:spPr>
          <a:xfrm>
            <a:off x="1912690" y="2164358"/>
            <a:ext cx="8471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74"/>
          <p:cNvSpPr txBox="1"/>
          <p:nvPr/>
        </p:nvSpPr>
        <p:spPr>
          <a:xfrm>
            <a:off x="2039036" y="432349"/>
            <a:ext cx="811392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-150" normalizeH="0" baseline="0">
                <a:solidFill>
                  <a:srgbClr val="1F2A5A"/>
                </a:solidFill>
                <a:latin typeface="Open Sans ExtraBold"/>
                <a:ea typeface="Open Sans ExtraBold"/>
                <a:cs typeface="Open Sans ExtraBold"/>
              </a:rPr>
              <a:t>3. Smart Sensor Monitoring Dashboard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817990" y="2289691"/>
            <a:ext cx="2306667" cy="286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Temperature 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Humidity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Vibration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Current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Radar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LiDAR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Camera Vision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496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7"/>
          <p:cNvSpPr/>
          <p:nvPr/>
        </p:nvSpPr>
        <p:spPr>
          <a:xfrm>
            <a:off x="131878" y="152653"/>
            <a:ext cx="11909196" cy="6705347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74"/>
          <p:cNvSpPr txBox="1"/>
          <p:nvPr/>
        </p:nvSpPr>
        <p:spPr>
          <a:xfrm>
            <a:off x="1704181" y="444039"/>
            <a:ext cx="811392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-150" normalizeH="0" baseline="0">
                <a:solidFill>
                  <a:srgbClr val="1F2A5A"/>
                </a:solidFill>
                <a:latin typeface="Open Sans ExtraBold"/>
                <a:ea typeface="Open Sans ExtraBold"/>
                <a:cs typeface="Open Sans ExtraBold"/>
              </a:rPr>
              <a:t>4. Predictive Maintenance Dashboard</a:t>
            </a:r>
          </a:p>
        </p:txBody>
      </p:sp>
      <p:pic>
        <p:nvPicPr>
          <p:cNvPr id="6" name="Google Shape;148;p15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391550" y="1793350"/>
            <a:ext cx="7848600" cy="390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029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407</Words>
  <Application>Microsoft Office PowerPoint</Application>
  <PresentationFormat>사용자 지정</PresentationFormat>
  <Paragraphs>50</Paragraphs>
  <Slides>10</Slides>
  <Notes>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1</dc:creator>
  <cp:lastModifiedBy>Lee Sean</cp:lastModifiedBy>
  <cp:revision>180</cp:revision>
  <dcterms:created xsi:type="dcterms:W3CDTF">2022-02-16T00:21:43Z</dcterms:created>
  <dcterms:modified xsi:type="dcterms:W3CDTF">2023-07-21T06:22:16Z</dcterms:modified>
  <cp:version/>
</cp:coreProperties>
</file>